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7" r:id="rId4"/>
    <p:sldId id="266" r:id="rId5"/>
    <p:sldId id="265" r:id="rId6"/>
    <p:sldId id="271" r:id="rId7"/>
    <p:sldId id="258" r:id="rId8"/>
    <p:sldId id="259" r:id="rId9"/>
    <p:sldId id="264" r:id="rId10"/>
    <p:sldId id="268" r:id="rId11"/>
    <p:sldId id="270" r:id="rId12"/>
    <p:sldId id="269" r:id="rId13"/>
    <p:sldId id="272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5540" autoAdjust="0"/>
  </p:normalViewPr>
  <p:slideViewPr>
    <p:cSldViewPr snapToGrid="0">
      <p:cViewPr varScale="1">
        <p:scale>
          <a:sx n="56" d="100"/>
          <a:sy n="56" d="100"/>
        </p:scale>
        <p:origin x="18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11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2A554-C0E1-4336-9072-0B8F23AB546D}" type="datetimeFigureOut">
              <a:rPr lang="zh-TW" altLang="en-US" smtClean="0"/>
              <a:t>2014/10/17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7C9-3313-4C5D-A542-C4330BFC0E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19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Pickup</a:t>
            </a:r>
            <a:r>
              <a:rPr lang="en-US" altLang="zh-TW" baseline="0" dirty="0" smtClean="0"/>
              <a:t> to loudspeaker</a:t>
            </a:r>
          </a:p>
          <a:p>
            <a:r>
              <a:rPr lang="en-US" altLang="zh-TW" baseline="0" dirty="0" smtClean="0"/>
              <a:t>Cell phone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DD7C9-3313-4C5D-A542-C4330BFC0E8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802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voltage</a:t>
            </a:r>
            <a:r>
              <a:rPr lang="en-US" altLang="zh-TW" baseline="0" dirty="0" smtClean="0"/>
              <a:t> amplifier still need power!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DD7C9-3313-4C5D-A542-C4330BFC0E8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1368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DD7C9-3313-4C5D-A542-C4330BFC0E8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7491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32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864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253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460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224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2014/10/17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11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2014/10/17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218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2014/10/17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789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2014/10/17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03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2014/10/17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23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8476-A687-4809-A059-6EF8CF5BCA33}" type="datetimeFigureOut">
              <a:rPr lang="zh-TW" altLang="en-US" smtClean="0"/>
              <a:t>2014/10/17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40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8476-A687-4809-A059-6EF8CF5BCA33}" type="datetimeFigureOut">
              <a:rPr lang="zh-TW" altLang="en-US" smtClean="0"/>
              <a:t>2014/10/17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A70F-9F8C-4A98-B0EA-09E346F648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34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png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8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image" Target="../media/image1.wmf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14.png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12.png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7.wmf"/><Relationship Id="rId3" Type="http://schemas.openxmlformats.org/officeDocument/2006/relationships/image" Target="../media/image8.pn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2.png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emf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9.wmf"/><Relationship Id="rId4" Type="http://schemas.openxmlformats.org/officeDocument/2006/relationships/image" Target="../media/image33.png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Lecture 5</a:t>
            </a:r>
            <a:br>
              <a:rPr lang="en-US" altLang="zh-TW" dirty="0" smtClean="0"/>
            </a:br>
            <a:r>
              <a:rPr lang="en-US" altLang="zh-TW" dirty="0" smtClean="0"/>
              <a:t>Controlled Sources (1)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Hung-</a:t>
            </a:r>
            <a:r>
              <a:rPr lang="en-US" altLang="zh-TW" sz="3200" dirty="0" err="1" smtClean="0"/>
              <a:t>yi</a:t>
            </a:r>
            <a:r>
              <a:rPr lang="en-US" altLang="zh-TW" sz="3200" dirty="0" smtClean="0"/>
              <a:t> Lee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147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線接點 10"/>
          <p:cNvCxnSpPr/>
          <p:nvPr/>
        </p:nvCxnSpPr>
        <p:spPr>
          <a:xfrm flipV="1">
            <a:off x="2948776" y="2344019"/>
            <a:ext cx="4287005" cy="122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3.16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3.18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67" y="2707312"/>
            <a:ext cx="8515350" cy="236494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998890" y="2253265"/>
            <a:ext cx="1146219" cy="206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603869"/>
              </p:ext>
            </p:extLst>
          </p:nvPr>
        </p:nvGraphicFramePr>
        <p:xfrm>
          <a:off x="4359274" y="1792555"/>
          <a:ext cx="4254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方程式" r:id="rId4" imgW="215640" imgH="215640" progId="Equation.3">
                  <p:embed/>
                </p:oleObj>
              </mc:Choice>
              <mc:Fallback>
                <p:oleObj name="方程式" r:id="rId4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274" y="1792555"/>
                        <a:ext cx="4254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線接點 7"/>
          <p:cNvCxnSpPr/>
          <p:nvPr/>
        </p:nvCxnSpPr>
        <p:spPr>
          <a:xfrm flipV="1">
            <a:off x="2948776" y="2344019"/>
            <a:ext cx="0" cy="9793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V="1">
            <a:off x="7235781" y="2344019"/>
            <a:ext cx="0" cy="9793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91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Thank you!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12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Answer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3.16</a:t>
            </a:r>
          </a:p>
          <a:p>
            <a:pPr lvl="1"/>
            <a:r>
              <a:rPr lang="en-US" altLang="zh-TW" dirty="0" smtClean="0"/>
              <a:t>4k, 8</a:t>
            </a:r>
          </a:p>
          <a:p>
            <a:r>
              <a:rPr lang="en-US" altLang="zh-TW" dirty="0" smtClean="0"/>
              <a:t>3.18</a:t>
            </a:r>
          </a:p>
          <a:p>
            <a:pPr lvl="1"/>
            <a:r>
              <a:rPr lang="en-US" altLang="zh-TW" dirty="0" smtClean="0"/>
              <a:t>0.5k, -7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59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Acknowledgement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zh-TW" altLang="en-US" sz="2800" dirty="0" smtClean="0"/>
              <a:t>感謝 </a:t>
            </a:r>
            <a:r>
              <a:rPr lang="zh-TW" altLang="en-US" sz="2800" dirty="0" smtClean="0"/>
              <a:t>鐘杰</a:t>
            </a:r>
            <a:r>
              <a:rPr lang="en-US" altLang="zh-TW" sz="2800" dirty="0" smtClean="0"/>
              <a:t>(</a:t>
            </a:r>
            <a:r>
              <a:rPr lang="en-US" altLang="zh-TW" sz="2800" dirty="0" smtClean="0"/>
              <a:t>b02)</a:t>
            </a:r>
          </a:p>
          <a:p>
            <a:pPr lvl="1"/>
            <a:r>
              <a:rPr lang="zh-TW" altLang="en-US" dirty="0" smtClean="0"/>
              <a:t>修正作業 </a:t>
            </a:r>
            <a:r>
              <a:rPr lang="en-US" altLang="zh-TW" dirty="0" smtClean="0"/>
              <a:t>3.16 </a:t>
            </a:r>
            <a:r>
              <a:rPr lang="zh-TW" altLang="en-US" smtClean="0"/>
              <a:t>投影片中所</a:t>
            </a:r>
            <a:r>
              <a:rPr lang="zh-TW" altLang="en-US" dirty="0" smtClean="0"/>
              <a:t>附的圖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863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Textbook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Chapter 2.3, 3.2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76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3711575"/>
            <a:ext cx="3181350" cy="30384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Voltage Amplifier</a:t>
            </a:r>
            <a:endParaRPr lang="zh-TW" altLang="en-US" dirty="0"/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734392"/>
              </p:ext>
            </p:extLst>
          </p:nvPr>
        </p:nvGraphicFramePr>
        <p:xfrm>
          <a:off x="1492249" y="3656805"/>
          <a:ext cx="64611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6" name="方程式" r:id="rId5" imgW="228600" imgH="228600" progId="Equation.3">
                  <p:embed/>
                </p:oleObj>
              </mc:Choice>
              <mc:Fallback>
                <p:oleObj name="方程式" r:id="rId5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49" y="3656805"/>
                        <a:ext cx="64611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80987"/>
              </p:ext>
            </p:extLst>
          </p:nvPr>
        </p:nvGraphicFramePr>
        <p:xfrm>
          <a:off x="3217863" y="5141913"/>
          <a:ext cx="5381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7" name="方程式" r:id="rId7" imgW="190440" imgH="228600" progId="Equation.3">
                  <p:embed/>
                </p:oleObj>
              </mc:Choice>
              <mc:Fallback>
                <p:oleObj name="方程式" r:id="rId7" imgW="190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7863" y="5141913"/>
                        <a:ext cx="5381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641764"/>
              </p:ext>
            </p:extLst>
          </p:nvPr>
        </p:nvGraphicFramePr>
        <p:xfrm>
          <a:off x="2870994" y="4140201"/>
          <a:ext cx="46513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8" name="方程式" r:id="rId9" imgW="164880" imgH="164880" progId="Equation.3">
                  <p:embed/>
                </p:oleObj>
              </mc:Choice>
              <mc:Fallback>
                <p:oleObj name="方程式" r:id="rId9" imgW="1648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994" y="4140201"/>
                        <a:ext cx="465138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圖片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80706" y="3939383"/>
            <a:ext cx="4322266" cy="2759075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85825" y="1690689"/>
            <a:ext cx="7372350" cy="1714500"/>
          </a:xfrm>
          <a:prstGeom prst="rect">
            <a:avLst/>
          </a:prstGeom>
        </p:spPr>
      </p:pic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076750"/>
              </p:ext>
            </p:extLst>
          </p:nvPr>
        </p:nvGraphicFramePr>
        <p:xfrm>
          <a:off x="6209258" y="2224883"/>
          <a:ext cx="64611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9" name="方程式" r:id="rId13" imgW="228600" imgH="228600" progId="Equation.3">
                  <p:embed/>
                </p:oleObj>
              </mc:Choice>
              <mc:Fallback>
                <p:oleObj name="方程式" r:id="rId13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9258" y="2224883"/>
                        <a:ext cx="64611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151941"/>
              </p:ext>
            </p:extLst>
          </p:nvPr>
        </p:nvGraphicFramePr>
        <p:xfrm>
          <a:off x="1869281" y="2224883"/>
          <a:ext cx="5381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0" name="方程式" r:id="rId14" imgW="190440" imgH="228600" progId="Equation.3">
                  <p:embed/>
                </p:oleObj>
              </mc:Choice>
              <mc:Fallback>
                <p:oleObj name="方程式" r:id="rId14" imgW="190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9281" y="2224883"/>
                        <a:ext cx="5381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30337"/>
              </p:ext>
            </p:extLst>
          </p:nvPr>
        </p:nvGraphicFramePr>
        <p:xfrm>
          <a:off x="5725070" y="5009358"/>
          <a:ext cx="9683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1" name="方程式" r:id="rId15" imgW="342720" imgH="228600" progId="Equation.3">
                  <p:embed/>
                </p:oleObj>
              </mc:Choice>
              <mc:Fallback>
                <p:oleObj name="方程式" r:id="rId15" imgW="342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5070" y="5009358"/>
                        <a:ext cx="9683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283263"/>
              </p:ext>
            </p:extLst>
          </p:nvPr>
        </p:nvGraphicFramePr>
        <p:xfrm>
          <a:off x="5725070" y="3617120"/>
          <a:ext cx="26543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2" name="方程式" r:id="rId17" imgW="939600" imgH="228600" progId="Equation.3">
                  <p:embed/>
                </p:oleObj>
              </mc:Choice>
              <mc:Fallback>
                <p:oleObj name="方程式" r:id="rId17" imgW="93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5070" y="3617120"/>
                        <a:ext cx="26543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3022600" y="3272684"/>
            <a:ext cx="2716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Voltage amplifier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6789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Voltage Amplifier</a:t>
            </a:r>
            <a:endParaRPr lang="zh-TW" altLang="en-US" dirty="0"/>
          </a:p>
        </p:txBody>
      </p:sp>
      <p:pic>
        <p:nvPicPr>
          <p:cNvPr id="28" name="內容版面配置區 2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470" y="3783805"/>
            <a:ext cx="4997362" cy="307530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825" y="1690689"/>
            <a:ext cx="7372350" cy="17145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022600" y="3272684"/>
            <a:ext cx="2716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Voltage amplifier</a:t>
            </a:r>
            <a:endParaRPr lang="zh-TW" altLang="en-US" sz="2400" dirty="0"/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205571"/>
              </p:ext>
            </p:extLst>
          </p:nvPr>
        </p:nvGraphicFramePr>
        <p:xfrm>
          <a:off x="6209258" y="2224883"/>
          <a:ext cx="64611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方程式" r:id="rId5" imgW="228600" imgH="228600" progId="Equation.3">
                  <p:embed/>
                </p:oleObj>
              </mc:Choice>
              <mc:Fallback>
                <p:oleObj name="方程式" r:id="rId5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9258" y="2224883"/>
                        <a:ext cx="64611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848630"/>
              </p:ext>
            </p:extLst>
          </p:nvPr>
        </p:nvGraphicFramePr>
        <p:xfrm>
          <a:off x="1869281" y="2224883"/>
          <a:ext cx="5381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方程式" r:id="rId7" imgW="190440" imgH="228600" progId="Equation.3">
                  <p:embed/>
                </p:oleObj>
              </mc:Choice>
              <mc:Fallback>
                <p:oleObj name="方程式" r:id="rId7" imgW="190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9281" y="2224883"/>
                        <a:ext cx="5381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橢圓 9"/>
          <p:cNvSpPr/>
          <p:nvPr/>
        </p:nvSpPr>
        <p:spPr>
          <a:xfrm>
            <a:off x="1766720" y="1896588"/>
            <a:ext cx="436037" cy="399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1768564" y="2804715"/>
            <a:ext cx="436037" cy="399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6481268" y="2795117"/>
            <a:ext cx="436037" cy="399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6481267" y="1893696"/>
            <a:ext cx="436037" cy="399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1721928" y="1458269"/>
            <a:ext cx="52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A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766720" y="4457101"/>
            <a:ext cx="52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A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721928" y="3161033"/>
            <a:ext cx="52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B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791776" y="5917081"/>
            <a:ext cx="52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B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415397" y="1490697"/>
            <a:ext cx="52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C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436475" y="3143516"/>
            <a:ext cx="52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D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6879819" y="4578259"/>
            <a:ext cx="52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C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grpSp>
        <p:nvGrpSpPr>
          <p:cNvPr id="25" name="群組 24"/>
          <p:cNvGrpSpPr/>
          <p:nvPr/>
        </p:nvGrpSpPr>
        <p:grpSpPr>
          <a:xfrm>
            <a:off x="7490909" y="6108101"/>
            <a:ext cx="598938" cy="551603"/>
            <a:chOff x="6592312" y="6228283"/>
            <a:chExt cx="598938" cy="551603"/>
          </a:xfrm>
        </p:grpSpPr>
        <p:pic>
          <p:nvPicPr>
            <p:cNvPr id="24" name="圖片 2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92312" y="6471768"/>
              <a:ext cx="336129" cy="308118"/>
            </a:xfrm>
            <a:prstGeom prst="rect">
              <a:avLst/>
            </a:prstGeom>
          </p:spPr>
        </p:pic>
        <p:sp>
          <p:nvSpPr>
            <p:cNvPr id="23" name="文字方塊 22"/>
            <p:cNvSpPr txBox="1"/>
            <p:nvPr/>
          </p:nvSpPr>
          <p:spPr>
            <a:xfrm>
              <a:off x="6665631" y="6228283"/>
              <a:ext cx="5256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>
                  <a:solidFill>
                    <a:srgbClr val="FF0000"/>
                  </a:solidFill>
                </a:rPr>
                <a:t>D</a:t>
              </a:r>
              <a:endParaRPr lang="zh-TW" altLang="en-US" sz="24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129292"/>
              </p:ext>
            </p:extLst>
          </p:nvPr>
        </p:nvGraphicFramePr>
        <p:xfrm>
          <a:off x="1933676" y="5124773"/>
          <a:ext cx="5381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方程式" r:id="rId10" imgW="190440" imgH="228600" progId="Equation.3">
                  <p:embed/>
                </p:oleObj>
              </mc:Choice>
              <mc:Fallback>
                <p:oleObj name="方程式" r:id="rId10" imgW="190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676" y="5124773"/>
                        <a:ext cx="5381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882144"/>
              </p:ext>
            </p:extLst>
          </p:nvPr>
        </p:nvGraphicFramePr>
        <p:xfrm>
          <a:off x="7180924" y="5424036"/>
          <a:ext cx="64611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9" name="方程式" r:id="rId11" imgW="228600" imgH="228600" progId="Equation.3">
                  <p:embed/>
                </p:oleObj>
              </mc:Choice>
              <mc:Fallback>
                <p:oleObj name="方程式" r:id="rId11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0924" y="5424036"/>
                        <a:ext cx="64611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橢圓 28"/>
          <p:cNvSpPr/>
          <p:nvPr/>
        </p:nvSpPr>
        <p:spPr>
          <a:xfrm>
            <a:off x="6699284" y="4889514"/>
            <a:ext cx="436037" cy="399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2253819" y="4501158"/>
            <a:ext cx="436037" cy="399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2253384" y="5952328"/>
            <a:ext cx="436037" cy="399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80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1281" y="4391431"/>
            <a:ext cx="1288934" cy="203579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Voltage Amplifier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1197199" y="4335159"/>
            <a:ext cx="52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A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3" name="橢圓 32"/>
          <p:cNvSpPr/>
          <p:nvPr/>
        </p:nvSpPr>
        <p:spPr>
          <a:xfrm>
            <a:off x="1698844" y="4383736"/>
            <a:ext cx="630135" cy="5748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橢圓 34"/>
          <p:cNvSpPr/>
          <p:nvPr/>
        </p:nvSpPr>
        <p:spPr>
          <a:xfrm>
            <a:off x="1698843" y="5900887"/>
            <a:ext cx="630135" cy="57488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/>
          <p:cNvSpPr txBox="1"/>
          <p:nvPr/>
        </p:nvSpPr>
        <p:spPr>
          <a:xfrm>
            <a:off x="1197199" y="5957494"/>
            <a:ext cx="52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B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146827"/>
              </p:ext>
            </p:extLst>
          </p:nvPr>
        </p:nvGraphicFramePr>
        <p:xfrm>
          <a:off x="1797556" y="5100592"/>
          <a:ext cx="5381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2" name="方程式" r:id="rId5" imgW="190440" imgH="228600" progId="Equation.3">
                  <p:embed/>
                </p:oleObj>
              </mc:Choice>
              <mc:Fallback>
                <p:oleObj name="方程式" r:id="rId5" imgW="190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556" y="5100592"/>
                        <a:ext cx="5381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圖片 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5337" y="4335159"/>
            <a:ext cx="914400" cy="2028825"/>
          </a:xfrm>
          <a:prstGeom prst="rect">
            <a:avLst/>
          </a:prstGeom>
        </p:spPr>
      </p:pic>
      <p:sp>
        <p:nvSpPr>
          <p:cNvPr id="38" name="文字方塊 37"/>
          <p:cNvSpPr txBox="1"/>
          <p:nvPr/>
        </p:nvSpPr>
        <p:spPr>
          <a:xfrm>
            <a:off x="6875365" y="4254313"/>
            <a:ext cx="52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C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9" name="橢圓 38"/>
          <p:cNvSpPr/>
          <p:nvPr/>
        </p:nvSpPr>
        <p:spPr>
          <a:xfrm>
            <a:off x="6571063" y="4306176"/>
            <a:ext cx="436037" cy="399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橢圓 39"/>
          <p:cNvSpPr/>
          <p:nvPr/>
        </p:nvSpPr>
        <p:spPr>
          <a:xfrm>
            <a:off x="6571718" y="6032744"/>
            <a:ext cx="436037" cy="399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文字方塊 40"/>
          <p:cNvSpPr txBox="1"/>
          <p:nvPr/>
        </p:nvSpPr>
        <p:spPr>
          <a:xfrm>
            <a:off x="6900180" y="6032744"/>
            <a:ext cx="52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D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64317"/>
              </p:ext>
            </p:extLst>
          </p:nvPr>
        </p:nvGraphicFramePr>
        <p:xfrm>
          <a:off x="4672013" y="4516438"/>
          <a:ext cx="16144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3" name="方程式" r:id="rId8" imgW="571320" imgH="228600" progId="Equation.3">
                  <p:embed/>
                </p:oleObj>
              </mc:Choice>
              <mc:Fallback>
                <p:oleObj name="方程式" r:id="rId8" imgW="571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4516438"/>
                        <a:ext cx="1614487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1561"/>
              </p:ext>
            </p:extLst>
          </p:nvPr>
        </p:nvGraphicFramePr>
        <p:xfrm>
          <a:off x="6987440" y="4977852"/>
          <a:ext cx="64611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4" name="方程式" r:id="rId10" imgW="228600" imgH="228600" progId="Equation.3">
                  <p:embed/>
                </p:oleObj>
              </mc:Choice>
              <mc:Fallback>
                <p:oleObj name="方程式" r:id="rId10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7440" y="4977852"/>
                        <a:ext cx="64611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直線單箭頭接點 49"/>
          <p:cNvCxnSpPr/>
          <p:nvPr/>
        </p:nvCxnSpPr>
        <p:spPr>
          <a:xfrm flipH="1">
            <a:off x="5060612" y="5492757"/>
            <a:ext cx="953036" cy="3196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圖片 2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8573" y="1811744"/>
            <a:ext cx="7372350" cy="1714500"/>
          </a:xfrm>
          <a:prstGeom prst="rect">
            <a:avLst/>
          </a:prstGeom>
        </p:spPr>
      </p:pic>
      <p:sp>
        <p:nvSpPr>
          <p:cNvPr id="31" name="文字方塊 30"/>
          <p:cNvSpPr txBox="1"/>
          <p:nvPr/>
        </p:nvSpPr>
        <p:spPr>
          <a:xfrm>
            <a:off x="3005348" y="3393739"/>
            <a:ext cx="2716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Voltage amplifier</a:t>
            </a:r>
            <a:endParaRPr lang="zh-TW" altLang="en-US" sz="2400" dirty="0"/>
          </a:p>
        </p:txBody>
      </p:sp>
      <p:graphicFrame>
        <p:nvGraphicFramePr>
          <p:cNvPr id="3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938496"/>
              </p:ext>
            </p:extLst>
          </p:nvPr>
        </p:nvGraphicFramePr>
        <p:xfrm>
          <a:off x="6192006" y="2345938"/>
          <a:ext cx="64611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5" name="方程式" r:id="rId13" imgW="228600" imgH="228600" progId="Equation.3">
                  <p:embed/>
                </p:oleObj>
              </mc:Choice>
              <mc:Fallback>
                <p:oleObj name="方程式" r:id="rId13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006" y="2345938"/>
                        <a:ext cx="64611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197659"/>
              </p:ext>
            </p:extLst>
          </p:nvPr>
        </p:nvGraphicFramePr>
        <p:xfrm>
          <a:off x="1852029" y="2345938"/>
          <a:ext cx="5381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6" name="方程式" r:id="rId14" imgW="190440" imgH="228600" progId="Equation.3">
                  <p:embed/>
                </p:oleObj>
              </mc:Choice>
              <mc:Fallback>
                <p:oleObj name="方程式" r:id="rId14" imgW="190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029" y="2345938"/>
                        <a:ext cx="5381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橢圓 46"/>
          <p:cNvSpPr/>
          <p:nvPr/>
        </p:nvSpPr>
        <p:spPr>
          <a:xfrm>
            <a:off x="1749468" y="2017643"/>
            <a:ext cx="436037" cy="399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橢圓 47"/>
          <p:cNvSpPr/>
          <p:nvPr/>
        </p:nvSpPr>
        <p:spPr>
          <a:xfrm>
            <a:off x="1751312" y="2925770"/>
            <a:ext cx="436037" cy="399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橢圓 48"/>
          <p:cNvSpPr/>
          <p:nvPr/>
        </p:nvSpPr>
        <p:spPr>
          <a:xfrm>
            <a:off x="6464016" y="2916172"/>
            <a:ext cx="436037" cy="399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橢圓 50"/>
          <p:cNvSpPr/>
          <p:nvPr/>
        </p:nvSpPr>
        <p:spPr>
          <a:xfrm>
            <a:off x="6464015" y="2014751"/>
            <a:ext cx="436037" cy="3992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文字方塊 51"/>
          <p:cNvSpPr txBox="1"/>
          <p:nvPr/>
        </p:nvSpPr>
        <p:spPr>
          <a:xfrm>
            <a:off x="1704676" y="1579324"/>
            <a:ext cx="52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A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1704676" y="3282088"/>
            <a:ext cx="52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B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6398145" y="1611752"/>
            <a:ext cx="52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C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6419223" y="3264571"/>
            <a:ext cx="525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D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824972" y="4607920"/>
            <a:ext cx="869931" cy="1763806"/>
          </a:xfrm>
          <a:prstGeom prst="rect">
            <a:avLst/>
          </a:prstGeom>
        </p:spPr>
      </p:pic>
      <p:sp>
        <p:nvSpPr>
          <p:cNvPr id="46" name="文字方塊 45"/>
          <p:cNvSpPr txBox="1"/>
          <p:nvPr/>
        </p:nvSpPr>
        <p:spPr>
          <a:xfrm>
            <a:off x="3317694" y="5735055"/>
            <a:ext cx="2599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Voltage controlled voltage source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0245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5" grpId="0" animBg="1"/>
      <p:bldP spid="36" grpId="0"/>
      <p:bldP spid="38" grpId="0"/>
      <p:bldP spid="39" grpId="0" animBg="1"/>
      <p:bldP spid="40" grpId="0" animBg="1"/>
      <p:bldP spid="41" grpId="0"/>
      <p:bldP spid="47" grpId="0" animBg="1"/>
      <p:bldP spid="48" grpId="0" animBg="1"/>
      <p:bldP spid="49" grpId="0" animBg="1"/>
      <p:bldP spid="51" grpId="0" animBg="1"/>
      <p:bldP spid="52" grpId="0"/>
      <p:bldP spid="53" grpId="0"/>
      <p:bldP spid="54" grpId="0"/>
      <p:bldP spid="5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Current </a:t>
            </a:r>
            <a:r>
              <a:rPr lang="en-US" altLang="zh-TW" dirty="0"/>
              <a:t>Amplifier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825" y="1690689"/>
            <a:ext cx="7372350" cy="17145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022600" y="3272684"/>
            <a:ext cx="2716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Current amplifier</a:t>
            </a:r>
            <a:endParaRPr lang="zh-TW" altLang="en-US" sz="2400" dirty="0"/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600938"/>
              </p:ext>
            </p:extLst>
          </p:nvPr>
        </p:nvGraphicFramePr>
        <p:xfrm>
          <a:off x="5612573" y="1490483"/>
          <a:ext cx="5746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2" name="方程式" r:id="rId4" imgW="203040" imgH="228600" progId="Equation.3">
                  <p:embed/>
                </p:oleObj>
              </mc:Choice>
              <mc:Fallback>
                <p:oleObj name="方程式" r:id="rId4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2573" y="1490483"/>
                        <a:ext cx="57467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407711"/>
              </p:ext>
            </p:extLst>
          </p:nvPr>
        </p:nvGraphicFramePr>
        <p:xfrm>
          <a:off x="2051252" y="1503362"/>
          <a:ext cx="4302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3" name="方程式" r:id="rId6" imgW="152280" imgH="228600" progId="Equation.3">
                  <p:embed/>
                </p:oleObj>
              </mc:Choice>
              <mc:Fallback>
                <p:oleObj name="方程式" r:id="rId6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252" y="1503362"/>
                        <a:ext cx="43021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圖片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80705" y="4210970"/>
            <a:ext cx="1313750" cy="2441717"/>
          </a:xfrm>
          <a:prstGeom prst="rect">
            <a:avLst/>
          </a:prstGeom>
        </p:spPr>
      </p:pic>
      <p:grpSp>
        <p:nvGrpSpPr>
          <p:cNvPr id="16" name="群組 15"/>
          <p:cNvGrpSpPr/>
          <p:nvPr/>
        </p:nvGrpSpPr>
        <p:grpSpPr>
          <a:xfrm>
            <a:off x="2821384" y="4210970"/>
            <a:ext cx="1457325" cy="951187"/>
            <a:chOff x="1024139" y="3903427"/>
            <a:chExt cx="1457325" cy="951187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24139" y="3903427"/>
              <a:ext cx="1457325" cy="504825"/>
            </a:xfrm>
            <a:prstGeom prst="rect">
              <a:avLst/>
            </a:prstGeom>
          </p:spPr>
        </p:pic>
        <p:graphicFrame>
          <p:nvGraphicFramePr>
            <p:cNvPr id="1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5206855"/>
                </p:ext>
              </p:extLst>
            </p:nvPr>
          </p:nvGraphicFramePr>
          <p:xfrm>
            <a:off x="1383684" y="4210089"/>
            <a:ext cx="430212" cy="644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24" name="方程式" r:id="rId10" imgW="152280" imgH="228600" progId="Equation.3">
                    <p:embed/>
                  </p:oleObj>
                </mc:Choice>
                <mc:Fallback>
                  <p:oleObj name="方程式" r:id="rId10" imgW="152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684" y="4210089"/>
                          <a:ext cx="430212" cy="644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8" name="直線單箭頭接點 17"/>
          <p:cNvCxnSpPr/>
          <p:nvPr/>
        </p:nvCxnSpPr>
        <p:spPr>
          <a:xfrm>
            <a:off x="5268417" y="4521430"/>
            <a:ext cx="52803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6282"/>
              </p:ext>
            </p:extLst>
          </p:nvPr>
        </p:nvGraphicFramePr>
        <p:xfrm>
          <a:off x="5289008" y="3734349"/>
          <a:ext cx="5746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5" name="方程式" r:id="rId11" imgW="203040" imgH="228600" progId="Equation.3">
                  <p:embed/>
                </p:oleObj>
              </mc:Choice>
              <mc:Fallback>
                <p:oleObj name="方程式" r:id="rId11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9008" y="3734349"/>
                        <a:ext cx="57467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714565"/>
              </p:ext>
            </p:extLst>
          </p:nvPr>
        </p:nvGraphicFramePr>
        <p:xfrm>
          <a:off x="5180013" y="4802188"/>
          <a:ext cx="14351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6" name="方程式" r:id="rId12" imgW="507960" imgH="228600" progId="Equation.3">
                  <p:embed/>
                </p:oleObj>
              </mc:Choice>
              <mc:Fallback>
                <p:oleObj name="方程式" r:id="rId12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0013" y="4802188"/>
                        <a:ext cx="14351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文字方塊 20"/>
          <p:cNvSpPr txBox="1"/>
          <p:nvPr/>
        </p:nvSpPr>
        <p:spPr>
          <a:xfrm>
            <a:off x="1977774" y="5821690"/>
            <a:ext cx="2599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Current controlled </a:t>
            </a:r>
            <a:r>
              <a:rPr lang="en-US" altLang="zh-TW" sz="2400" dirty="0"/>
              <a:t>Current</a:t>
            </a:r>
            <a:r>
              <a:rPr lang="en-US" altLang="zh-TW" sz="2400" dirty="0" smtClean="0"/>
              <a:t> source </a:t>
            </a:r>
            <a:endParaRPr lang="zh-TW" altLang="en-US" sz="2400" dirty="0"/>
          </a:p>
        </p:txBody>
      </p:sp>
      <p:cxnSp>
        <p:nvCxnSpPr>
          <p:cNvPr id="22" name="直線單箭頭接點 21"/>
          <p:cNvCxnSpPr/>
          <p:nvPr/>
        </p:nvCxnSpPr>
        <p:spPr>
          <a:xfrm flipH="1">
            <a:off x="3720692" y="5579392"/>
            <a:ext cx="953036" cy="3196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12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Controlled Sources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6" descr="02-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98600" y="2012243"/>
            <a:ext cx="6425690" cy="4540670"/>
          </a:xfrm>
          <a:prstGeom prst="rect">
            <a:avLst/>
          </a:prstGeom>
          <a:noFill/>
        </p:spPr>
      </p:pic>
      <p:grpSp>
        <p:nvGrpSpPr>
          <p:cNvPr id="11" name="群組 10"/>
          <p:cNvGrpSpPr/>
          <p:nvPr/>
        </p:nvGrpSpPr>
        <p:grpSpPr>
          <a:xfrm>
            <a:off x="5216529" y="195116"/>
            <a:ext cx="3813171" cy="1590096"/>
            <a:chOff x="5330829" y="137104"/>
            <a:chExt cx="3813171" cy="1590096"/>
          </a:xfrm>
        </p:grpSpPr>
        <p:grpSp>
          <p:nvGrpSpPr>
            <p:cNvPr id="9" name="群組 8"/>
            <p:cNvGrpSpPr/>
            <p:nvPr/>
          </p:nvGrpSpPr>
          <p:grpSpPr>
            <a:xfrm>
              <a:off x="5330829" y="137104"/>
              <a:ext cx="2135590" cy="1590096"/>
              <a:chOff x="5521329" y="137104"/>
              <a:chExt cx="2135590" cy="1590096"/>
            </a:xfrm>
          </p:grpSpPr>
          <p:graphicFrame>
            <p:nvGraphicFramePr>
              <p:cNvPr id="5" name="Object 1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5521329" y="653575"/>
              <a:ext cx="325437" cy="4905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42" name="方程式" r:id="rId4" imgW="152280" imgH="228600" progId="Equation.3">
                      <p:embed/>
                    </p:oleObj>
                  </mc:Choice>
                  <mc:Fallback>
                    <p:oleObj name="方程式" r:id="rId4" imgW="1522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21329" y="653575"/>
                            <a:ext cx="325437" cy="4905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6" name="圖片 5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08666" y="197489"/>
                <a:ext cx="963314" cy="1466211"/>
              </a:xfrm>
              <a:prstGeom prst="rect">
                <a:avLst/>
              </a:prstGeom>
            </p:spPr>
          </p:pic>
          <p:pic>
            <p:nvPicPr>
              <p:cNvPr id="7" name="圖片 6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728787" y="137104"/>
                <a:ext cx="928132" cy="1590096"/>
              </a:xfrm>
              <a:prstGeom prst="rect">
                <a:avLst/>
              </a:prstGeom>
            </p:spPr>
          </p:pic>
          <p:graphicFrame>
            <p:nvGraphicFramePr>
              <p:cNvPr id="8" name="Object 1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6457325" y="642048"/>
              <a:ext cx="271463" cy="4905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643" name="方程式" r:id="rId8" imgW="126720" imgH="228600" progId="Equation.3">
                      <p:embed/>
                    </p:oleObj>
                  </mc:Choice>
                  <mc:Fallback>
                    <p:oleObj name="方程式" r:id="rId8" imgW="12672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57325" y="642048"/>
                            <a:ext cx="271463" cy="4905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" name="矩形 9"/>
            <p:cNvSpPr/>
            <p:nvPr/>
          </p:nvSpPr>
          <p:spPr>
            <a:xfrm>
              <a:off x="7287081" y="534145"/>
              <a:ext cx="185691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b="1" i="1" dirty="0" smtClean="0">
                  <a:solidFill>
                    <a:srgbClr val="FF0000"/>
                  </a:solidFill>
                </a:rPr>
                <a:t>independent</a:t>
              </a:r>
              <a:r>
                <a:rPr lang="en-US" altLang="zh-TW" sz="2400" b="1" i="1" dirty="0" smtClean="0"/>
                <a:t> </a:t>
              </a:r>
            </a:p>
            <a:p>
              <a:r>
                <a:rPr lang="en-US" altLang="zh-TW" sz="2400" b="1" i="1" dirty="0" smtClean="0"/>
                <a:t>sources</a:t>
              </a:r>
              <a:endParaRPr lang="en-US" altLang="zh-TW" sz="24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17457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Controlled </a:t>
            </a:r>
            <a:r>
              <a:rPr lang="en-US" altLang="zh-TW" dirty="0" smtClean="0"/>
              <a:t>Sources – Example 2.6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5315" y="1670948"/>
            <a:ext cx="7886700" cy="4351338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19" y="1690689"/>
            <a:ext cx="5701548" cy="2271711"/>
          </a:xfrm>
          <a:prstGeom prst="rect">
            <a:avLst/>
          </a:prstGeom>
        </p:spPr>
      </p:pic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5503455" y="2557832"/>
            <a:ext cx="353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2800" b="0" i="1" dirty="0">
                <a:solidFill>
                  <a:schemeClr val="tx1"/>
                </a:solidFill>
                <a:ea typeface="新細明體" panose="02020500000000000000" pitchFamily="18" charset="-120"/>
              </a:rPr>
              <a:t>g</a:t>
            </a:r>
            <a:r>
              <a:rPr lang="en-US" altLang="zh-TW" sz="2800" b="0" i="1" baseline="-25000" dirty="0">
                <a:solidFill>
                  <a:schemeClr val="tx1"/>
                </a:solidFill>
                <a:ea typeface="新細明體" panose="02020500000000000000" pitchFamily="18" charset="-120"/>
              </a:rPr>
              <a:t>m</a:t>
            </a:r>
            <a:r>
              <a:rPr lang="en-US" altLang="zh-TW" sz="2800" b="0" dirty="0">
                <a:solidFill>
                  <a:schemeClr val="tx1"/>
                </a:solidFill>
                <a:ea typeface="新細明體" panose="02020500000000000000" pitchFamily="18" charset="-120"/>
              </a:rPr>
              <a:t> =  </a:t>
            </a:r>
            <a:r>
              <a:rPr lang="en-US" altLang="zh-TW" sz="2800" b="0" dirty="0" smtClean="0">
                <a:solidFill>
                  <a:schemeClr val="tx1"/>
                </a:solidFill>
                <a:ea typeface="新細明體" panose="02020500000000000000" pitchFamily="18" charset="-120"/>
              </a:rPr>
              <a:t>5x10</a:t>
            </a:r>
            <a:r>
              <a:rPr lang="en-US" altLang="zh-TW" sz="2800" b="0" baseline="30000" dirty="0" smtClean="0">
                <a:solidFill>
                  <a:schemeClr val="tx1"/>
                </a:solidFill>
                <a:ea typeface="新細明體" panose="02020500000000000000" pitchFamily="18" charset="-120"/>
              </a:rPr>
              <a:t>-3</a:t>
            </a:r>
            <a:r>
              <a:rPr lang="en-US" altLang="zh-TW" sz="2800" b="0" dirty="0" smtClean="0">
                <a:solidFill>
                  <a:schemeClr val="tx1"/>
                </a:solidFill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5436220" y="3208192"/>
            <a:ext cx="353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00CC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2800" dirty="0" smtClean="0">
                <a:solidFill>
                  <a:schemeClr val="tx1"/>
                </a:solidFill>
                <a:ea typeface="新細明體" panose="02020500000000000000" pitchFamily="18" charset="-120"/>
              </a:rPr>
              <a:t>Find </a:t>
            </a:r>
            <a:r>
              <a:rPr lang="en-US" altLang="zh-TW" sz="2800" dirty="0" err="1" smtClean="0">
                <a:solidFill>
                  <a:schemeClr val="tx1"/>
                </a:solidFill>
                <a:ea typeface="新細明體" panose="02020500000000000000" pitchFamily="18" charset="-120"/>
              </a:rPr>
              <a:t>v</a:t>
            </a:r>
            <a:r>
              <a:rPr lang="en-US" altLang="zh-TW" sz="2800" baseline="-25000" dirty="0" err="1" smtClean="0">
                <a:solidFill>
                  <a:schemeClr val="tx1"/>
                </a:solidFill>
                <a:ea typeface="新細明體" panose="02020500000000000000" pitchFamily="18" charset="-120"/>
              </a:rPr>
              <a:t>out</a:t>
            </a:r>
            <a:r>
              <a:rPr lang="en-US" altLang="zh-TW" sz="2800" dirty="0" smtClean="0">
                <a:solidFill>
                  <a:schemeClr val="tx1"/>
                </a:solidFill>
                <a:ea typeface="新細明體" panose="02020500000000000000" pitchFamily="18" charset="-120"/>
              </a:rPr>
              <a:t>/v</a:t>
            </a:r>
            <a:r>
              <a:rPr lang="en-US" altLang="zh-TW" sz="2800" baseline="-25000" dirty="0" smtClean="0">
                <a:solidFill>
                  <a:schemeClr val="tx1"/>
                </a:solidFill>
                <a:ea typeface="新細明體" panose="02020500000000000000" pitchFamily="18" charset="-120"/>
              </a:rPr>
              <a:t>in</a:t>
            </a:r>
            <a:endParaRPr lang="en-US" altLang="zh-TW" sz="2800" b="0" baseline="-25000" dirty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277938" y="4327525"/>
          <a:ext cx="642937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方程式" r:id="rId4" imgW="2273040" imgH="876240" progId="Equation.3">
                  <p:embed/>
                </p:oleObj>
              </mc:Choice>
              <mc:Fallback>
                <p:oleObj name="方程式" r:id="rId4" imgW="22730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4327525"/>
                        <a:ext cx="6429375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群組 3"/>
          <p:cNvGrpSpPr/>
          <p:nvPr/>
        </p:nvGrpSpPr>
        <p:grpSpPr>
          <a:xfrm>
            <a:off x="2915351" y="3731567"/>
            <a:ext cx="922020" cy="596601"/>
            <a:chOff x="2915351" y="3731567"/>
            <a:chExt cx="922020" cy="596601"/>
          </a:xfrm>
        </p:grpSpPr>
        <p:cxnSp>
          <p:nvCxnSpPr>
            <p:cNvPr id="12" name="直線接點 11"/>
            <p:cNvCxnSpPr/>
            <p:nvPr/>
          </p:nvCxnSpPr>
          <p:spPr>
            <a:xfrm>
              <a:off x="3268411" y="3741509"/>
              <a:ext cx="215900" cy="230833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 flipH="1">
              <a:off x="3254458" y="3731567"/>
              <a:ext cx="243869" cy="240775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字方塊 14"/>
            <p:cNvSpPr txBox="1"/>
            <p:nvPr/>
          </p:nvSpPr>
          <p:spPr>
            <a:xfrm>
              <a:off x="2915351" y="3866503"/>
              <a:ext cx="9220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>
                  <a:solidFill>
                    <a:schemeClr val="accent5"/>
                  </a:solidFill>
                </a:rPr>
                <a:t>open</a:t>
              </a:r>
              <a:endParaRPr lang="zh-TW" altLang="en-US" sz="2400" dirty="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158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/>
          <p:cNvGrpSpPr/>
          <p:nvPr/>
        </p:nvGrpSpPr>
        <p:grpSpPr>
          <a:xfrm>
            <a:off x="121327" y="2381164"/>
            <a:ext cx="8927423" cy="1783938"/>
            <a:chOff x="121327" y="2381164"/>
            <a:chExt cx="8927423" cy="1783938"/>
          </a:xfrm>
        </p:grpSpPr>
        <p:pic>
          <p:nvPicPr>
            <p:cNvPr id="4" name="Picture 4" descr="D:\電路學2010-9\CarlsonCh03\CarlsonCh03A\03-12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282" y="2381164"/>
              <a:ext cx="8883468" cy="1783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矩形 10"/>
            <p:cNvSpPr/>
            <p:nvPr/>
          </p:nvSpPr>
          <p:spPr>
            <a:xfrm>
              <a:off x="121327" y="2999608"/>
              <a:ext cx="152491" cy="2208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Controlled Sources – Example </a:t>
            </a:r>
            <a:r>
              <a:rPr lang="en-US" altLang="zh-TW" dirty="0" smtClean="0"/>
              <a:t>3.4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1610" y="1825625"/>
            <a:ext cx="7886700" cy="4351338"/>
          </a:xfrm>
        </p:spPr>
        <p:txBody>
          <a:bodyPr/>
          <a:lstStyle/>
          <a:p>
            <a:r>
              <a:rPr lang="en-US" altLang="zh-TW" dirty="0"/>
              <a:t>Find </a:t>
            </a:r>
            <a:r>
              <a:rPr lang="en-US" altLang="zh-TW" dirty="0" err="1"/>
              <a:t>v</a:t>
            </a:r>
            <a:r>
              <a:rPr lang="en-US" altLang="zh-TW" baseline="-25000" dirty="0" err="1"/>
              <a:t>out</a:t>
            </a:r>
            <a:r>
              <a:rPr lang="en-US" altLang="zh-TW" dirty="0"/>
              <a:t>/v</a:t>
            </a:r>
            <a:r>
              <a:rPr lang="en-US" altLang="zh-TW" baseline="-25000" dirty="0"/>
              <a:t>s</a:t>
            </a:r>
          </a:p>
          <a:p>
            <a:endParaRPr lang="zh-TW" altLang="en-US" dirty="0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796852"/>
              </p:ext>
            </p:extLst>
          </p:nvPr>
        </p:nvGraphicFramePr>
        <p:xfrm>
          <a:off x="479960" y="4560095"/>
          <a:ext cx="16986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" name="方程式" r:id="rId5" imgW="863280" imgH="393480" progId="Equation.3">
                  <p:embed/>
                </p:oleObj>
              </mc:Choice>
              <mc:Fallback>
                <p:oleObj name="方程式" r:id="rId5" imgW="863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60" y="4560095"/>
                        <a:ext cx="169862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806705"/>
              </p:ext>
            </p:extLst>
          </p:nvPr>
        </p:nvGraphicFramePr>
        <p:xfrm>
          <a:off x="165282" y="2925003"/>
          <a:ext cx="195576" cy="295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6" name="方程式" r:id="rId7" imgW="152280" imgH="228600" progId="Equation.3">
                  <p:embed/>
                </p:oleObj>
              </mc:Choice>
              <mc:Fallback>
                <p:oleObj name="方程式" r:id="rId7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82" y="2925003"/>
                        <a:ext cx="195576" cy="2954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直線單箭頭接點 13"/>
          <p:cNvCxnSpPr/>
          <p:nvPr/>
        </p:nvCxnSpPr>
        <p:spPr>
          <a:xfrm>
            <a:off x="1352283" y="3515932"/>
            <a:ext cx="2932" cy="10780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H="1">
            <a:off x="2704563" y="3491561"/>
            <a:ext cx="528923" cy="23317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474903"/>
              </p:ext>
            </p:extLst>
          </p:nvPr>
        </p:nvGraphicFramePr>
        <p:xfrm>
          <a:off x="1221083" y="5823347"/>
          <a:ext cx="327183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" name="方程式" r:id="rId9" imgW="1663560" imgH="393480" progId="Equation.3">
                  <p:embed/>
                </p:oleObj>
              </mc:Choice>
              <mc:Fallback>
                <p:oleObj name="方程式" r:id="rId9" imgW="1663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1083" y="5823347"/>
                        <a:ext cx="3271837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558725"/>
              </p:ext>
            </p:extLst>
          </p:nvPr>
        </p:nvGraphicFramePr>
        <p:xfrm>
          <a:off x="3677169" y="4513461"/>
          <a:ext cx="1673225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" name="方程式" r:id="rId11" imgW="850680" imgH="634680" progId="Equation.3">
                  <p:embed/>
                </p:oleObj>
              </mc:Choice>
              <mc:Fallback>
                <p:oleObj name="方程式" r:id="rId11" imgW="8506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7169" y="4513461"/>
                        <a:ext cx="1673225" cy="124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315516"/>
              </p:ext>
            </p:extLst>
          </p:nvPr>
        </p:nvGraphicFramePr>
        <p:xfrm>
          <a:off x="6280513" y="5881628"/>
          <a:ext cx="25241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" name="方程式" r:id="rId13" imgW="1282680" imgH="393480" progId="Equation.3">
                  <p:embed/>
                </p:oleObj>
              </mc:Choice>
              <mc:Fallback>
                <p:oleObj name="方程式" r:id="rId13" imgW="1282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513" y="5881628"/>
                        <a:ext cx="252412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545801"/>
              </p:ext>
            </p:extLst>
          </p:nvPr>
        </p:nvGraphicFramePr>
        <p:xfrm>
          <a:off x="5782391" y="4593976"/>
          <a:ext cx="1998663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" name="方程式" r:id="rId15" imgW="1015920" imgH="457200" progId="Equation.3">
                  <p:embed/>
                </p:oleObj>
              </mc:Choice>
              <mc:Fallback>
                <p:oleObj name="方程式" r:id="rId15" imgW="1015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2391" y="4593976"/>
                        <a:ext cx="1998663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直線單箭頭接點 21"/>
          <p:cNvCxnSpPr/>
          <p:nvPr/>
        </p:nvCxnSpPr>
        <p:spPr>
          <a:xfrm flipH="1">
            <a:off x="6085744" y="3480777"/>
            <a:ext cx="492343" cy="12398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flipH="1">
            <a:off x="4542143" y="3515932"/>
            <a:ext cx="115609" cy="9077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flipH="1">
            <a:off x="7931890" y="3480777"/>
            <a:ext cx="192106" cy="25594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19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3678</TotalTime>
  <Words>117</Words>
  <Application>Microsoft Office PowerPoint</Application>
  <PresentationFormat>如螢幕大小 (4:3)</PresentationFormat>
  <Paragraphs>63</Paragraphs>
  <Slides>13</Slides>
  <Notes>3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Times New Roman</vt:lpstr>
      <vt:lpstr>Office 佈景主題</vt:lpstr>
      <vt:lpstr>方程式</vt:lpstr>
      <vt:lpstr>Lecture 5 Controlled Sources (1)</vt:lpstr>
      <vt:lpstr>Textbook</vt:lpstr>
      <vt:lpstr>Voltage Amplifier</vt:lpstr>
      <vt:lpstr>Voltage Amplifier</vt:lpstr>
      <vt:lpstr>Voltage Amplifier</vt:lpstr>
      <vt:lpstr>Current Amplifier </vt:lpstr>
      <vt:lpstr>Controlled Sources</vt:lpstr>
      <vt:lpstr>Controlled Sources – Example 2.6</vt:lpstr>
      <vt:lpstr>Controlled Sources – Example 3.4</vt:lpstr>
      <vt:lpstr>Homework</vt:lpstr>
      <vt:lpstr>Thank you!</vt:lpstr>
      <vt:lpstr>Answer</vt:lpstr>
      <vt:lpstr>Acknowledgement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5&amp;6  Controlled Sources</dc:title>
  <dc:creator>user</dc:creator>
  <cp:lastModifiedBy>Lee Hung-yi</cp:lastModifiedBy>
  <cp:revision>62</cp:revision>
  <dcterms:created xsi:type="dcterms:W3CDTF">2014-09-12T15:56:38Z</dcterms:created>
  <dcterms:modified xsi:type="dcterms:W3CDTF">2014-10-17T08:25:20Z</dcterms:modified>
</cp:coreProperties>
</file>